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45" r:id="rId2"/>
    <p:sldId id="551" r:id="rId3"/>
    <p:sldId id="531" r:id="rId4"/>
    <p:sldId id="553" r:id="rId5"/>
    <p:sldId id="548" r:id="rId6"/>
    <p:sldId id="546" r:id="rId7"/>
    <p:sldId id="552" r:id="rId8"/>
    <p:sldId id="53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R. Jalali" initials="D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006600"/>
    <a:srgbClr val="33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4660"/>
  </p:normalViewPr>
  <p:slideViewPr>
    <p:cSldViewPr>
      <p:cViewPr>
        <p:scale>
          <a:sx n="100" d="100"/>
          <a:sy n="100" d="100"/>
        </p:scale>
        <p:origin x="-64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FE3F5E-0E94-4C05-8BDB-85507FFBEAD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968" y="4342995"/>
            <a:ext cx="5030064" cy="42001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68" y="4342995"/>
            <a:ext cx="5030064" cy="420014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68" y="4342995"/>
            <a:ext cx="5030064" cy="420014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17209" y="686278"/>
            <a:ext cx="5030064" cy="3428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968" y="4342995"/>
            <a:ext cx="5030064" cy="42001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968" y="4342995"/>
            <a:ext cx="5030064" cy="42001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17209" y="686278"/>
            <a:ext cx="5030064" cy="3428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2"/>
          <p:cNvSpPr>
            <a:spLocks noGrp="1" noChangeArrowheads="1"/>
          </p:cNvSpPr>
          <p:nvPr>
            <p:ph type="body"/>
          </p:nvPr>
        </p:nvSpPr>
        <p:spPr>
          <a:xfrm>
            <a:off x="913968" y="4342996"/>
            <a:ext cx="5030064" cy="4113253"/>
          </a:xfrm>
          <a:noFill/>
          <a:ln/>
        </p:spPr>
        <p:txBody>
          <a:bodyPr/>
          <a:lstStyle/>
          <a:p>
            <a:pPr marL="228600" indent="-228600">
              <a:spcBef>
                <a:spcPct val="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cs typeface="Lucida Sans Unicode" charset="0"/>
              </a:rPr>
              <a:t>Welcome to the vibrant world of </a:t>
            </a:r>
          </a:p>
          <a:p>
            <a:pPr marL="228600" indent="-228600">
              <a:spcBef>
                <a:spcPct val="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cs typeface="Lucida Sans Unicode" charset="0"/>
              </a:rPr>
              <a:t> Performing Arts at NCPA ! </a:t>
            </a:r>
          </a:p>
          <a:p>
            <a:pPr marL="228600" indent="-2286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68" y="4342995"/>
            <a:ext cx="5030064" cy="420014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BE81-3C77-409A-9873-132D5998C51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417C-574B-4520-A408-A146EBB667D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D3F3-4152-44E4-8427-2AA795777AE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1EC74-30B3-46F4-92BD-2C9B4F6BD90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F7BE-573C-4051-97AE-62C79F0E46A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CA42-B0AE-45AC-9BD3-A64A3B4443CC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93DB-5FED-4A80-A1D8-0041DDE922B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196E-130F-471F-BCDF-79C23A1B7B8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535F-D3E0-4D43-8B63-FEAA97AF920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E10B-8E23-4FD7-A128-08CCCFDCE47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8C10-FD7B-4891-8688-FA6AABF23FB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CE24-FA2E-43EA-A398-5DA61BF5036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E7142E-C9C7-4B78-A224-ED7CCA20B0B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jalali@tmc.gov.in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no2013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ttp://www.asno2013.org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343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357188" y="1643063"/>
            <a:ext cx="8534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6600"/>
                </a:solidFill>
                <a:latin typeface="Arial Narrow" pitchFamily="34" charset="0"/>
              </a:rPr>
              <a:t>10th Meeting of the ‘Asian Society for </a:t>
            </a:r>
            <a:r>
              <a:rPr lang="en-US" sz="3200" dirty="0" err="1">
                <a:solidFill>
                  <a:srgbClr val="006600"/>
                </a:solidFill>
                <a:latin typeface="Arial Narrow" pitchFamily="34" charset="0"/>
              </a:rPr>
              <a:t>Neuro</a:t>
            </a:r>
            <a:r>
              <a:rPr lang="en-US" sz="3200" dirty="0">
                <a:solidFill>
                  <a:srgbClr val="006600"/>
                </a:solidFill>
                <a:latin typeface="Arial Narrow" pitchFamily="34" charset="0"/>
              </a:rPr>
              <a:t>-Oncology’ </a:t>
            </a:r>
            <a:r>
              <a:rPr lang="en-US" sz="2000" dirty="0">
                <a:solidFill>
                  <a:srgbClr val="006600"/>
                </a:solidFill>
              </a:rPr>
              <a:t/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Jointly with the 5th Annual Meeting of Indian Society of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Neuro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-Oncology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36868" name="Picture 13" descr="ISNO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14313"/>
            <a:ext cx="17287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4" descr="gatew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214688"/>
            <a:ext cx="78247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14938" y="10001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33CC"/>
                </a:solidFill>
                <a:latin typeface="Arial Narrow" pitchFamily="34" charset="0"/>
              </a:rPr>
              <a:t>www.asno2013.org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1643063" y="2714625"/>
            <a:ext cx="607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 Narrow" pitchFamily="34" charset="0"/>
              </a:rPr>
              <a:t>March 21 – 24, 2013 | Taj Mahal Palace Hotel, Mumbai, India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75" y="0"/>
            <a:ext cx="4556125" cy="326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0675" y="3886200"/>
            <a:ext cx="8366125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10</a:t>
            </a:r>
            <a:r>
              <a:rPr lang="en-US" sz="4000" b="1" baseline="30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th</a:t>
            </a:r>
            <a:r>
              <a:rPr lang="en-US" sz="4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 ASNO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MUMBAI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ahoma" pitchFamily="32" charset="0"/>
                <a:cs typeface="Tahoma" pitchFamily="32" charset="0"/>
              </a:rPr>
              <a:t>21 to 24</a:t>
            </a:r>
            <a:r>
              <a:rPr lang="en-US" sz="2800" b="1" baseline="30000" dirty="0" smtClean="0">
                <a:solidFill>
                  <a:srgbClr val="0070C0"/>
                </a:solidFill>
                <a:latin typeface="Tahoma" pitchFamily="32" charset="0"/>
                <a:cs typeface="Tahoma" pitchFamily="32" charset="0"/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2" charset="0"/>
                <a:cs typeface="Tahoma" pitchFamily="32" charset="0"/>
              </a:rPr>
              <a:t> MARCH 2013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 smtClean="0">
              <a:solidFill>
                <a:srgbClr val="0070C0"/>
              </a:solidFill>
              <a:latin typeface="Tahoma" pitchFamily="32" charset="0"/>
              <a:cs typeface="Tahoma" pitchFamily="32" charset="0"/>
              <a:hlinkClick r:id="rId5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ahoma" pitchFamily="32" charset="0"/>
                <a:cs typeface="Tahoma" pitchFamily="32" charset="0"/>
                <a:hlinkClick r:id="rId5"/>
              </a:rPr>
              <a:t>rjalali@tmc.gov.in</a:t>
            </a:r>
            <a:endParaRPr lang="en-US" sz="2800" b="1" dirty="0" smtClean="0">
              <a:solidFill>
                <a:srgbClr val="0033CC"/>
              </a:solidFill>
              <a:latin typeface="Tahoma" pitchFamily="32" charset="0"/>
              <a:cs typeface="Tahoma" pitchFamily="32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ahoma" pitchFamily="32" charset="0"/>
                <a:cs typeface="Tahoma" pitchFamily="32" charset="0"/>
              </a:rPr>
              <a:t>vamahospitality@hotmail.com</a:t>
            </a:r>
            <a:endParaRPr lang="en-US" sz="2800" b="1" dirty="0">
              <a:solidFill>
                <a:srgbClr val="0033CC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96875" y="288925"/>
            <a:ext cx="8366125" cy="11414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ASNO / ISNO 2013</a:t>
            </a:r>
            <a:r>
              <a:rPr lang="en-US" sz="3600" dirty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Ab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Guha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 Oration: Roger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Stupp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533400" y="1676400"/>
          <a:ext cx="8231187" cy="4353708"/>
        </p:xfrm>
        <a:graphic>
          <a:graphicData uri="http://schemas.openxmlformats.org/drawingml/2006/table">
            <a:tbl>
              <a:tblPr/>
              <a:tblGrid>
                <a:gridCol w="2057400"/>
                <a:gridCol w="867164"/>
                <a:gridCol w="1190236"/>
                <a:gridCol w="1733200"/>
                <a:gridCol w="2383187"/>
              </a:tblGrid>
              <a:tr h="4249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March 21, 2013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March 22, 2013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March 23, 2013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March 24, 2013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0587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ISNO Day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CME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ASNO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ASNO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Plenary session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QOL sessions and Patient Support Group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Activities (BTF India and IBTA)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541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Presidential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Oration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Platform presentations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charset="0"/>
                      </a:endParaRP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Plenary session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Debate/Symposia/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Scientific sessions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(3-4 parallel)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Scientific session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(3-4 parallel)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Closing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438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Welcome reception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Cultural Programme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(NCPA) and Dinner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charset="0"/>
                        </a:rPr>
                        <a:t>Banquet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52" name="Rectangle 3"/>
          <p:cNvSpPr>
            <a:spLocks noChangeArrowheads="1"/>
          </p:cNvSpPr>
          <p:nvPr/>
        </p:nvSpPr>
        <p:spPr bwMode="auto">
          <a:xfrm>
            <a:off x="381000" y="6248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 Narrow" pitchFamily="34" charset="0"/>
                <a:cs typeface="Tahoma" pitchFamily="34" charset="0"/>
              </a:rPr>
              <a:t>www.asno2013.org / 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  <a:cs typeface="Tahoma" pitchFamily="34" charset="0"/>
              </a:rPr>
              <a:t>www.asn-o.com </a:t>
            </a:r>
            <a:r>
              <a:rPr lang="en-US" sz="2000" b="1" dirty="0">
                <a:solidFill>
                  <a:schemeClr val="accent2"/>
                </a:solidFill>
                <a:latin typeface="Arial Narrow" pitchFamily="34" charset="0"/>
                <a:cs typeface="Tahoma" pitchFamily="34" charset="0"/>
              </a:rPr>
              <a:t>/ www.isno.in / 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  <a:cs typeface="Tahoma" pitchFamily="34" charset="0"/>
              </a:rPr>
              <a:t>www.braintumourindia.org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96875" y="288925"/>
            <a:ext cx="8366125" cy="71006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B050"/>
                </a:solidFill>
                <a:latin typeface="Arial Narrow" pitchFamily="34" charset="0"/>
                <a:cs typeface="Tahoma" pitchFamily="34" charset="0"/>
              </a:rPr>
              <a:t>Confirmed International Faculty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1143000"/>
            <a:ext cx="48768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Roger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Switzerland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Susan Chang,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Michael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Prados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Raymond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Sawaya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Mark Gilbert,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Eric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Bouffet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Canada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Perry,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Tracy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Batchelor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Minesh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Mehta, USA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Steven Rosenfeld, USA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Joachim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Baehring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Frank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Furnari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43400" y="1219201"/>
            <a:ext cx="4343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Normand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Laperriere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Canada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Paul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Northcott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Germany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Gajjar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Terri Armstrong, USA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Manmeet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Ahluwalia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Chas Haynes, SNO, USA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Denis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Strangman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IBTA, Australia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David Reardon, USA (TBC)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Chandranath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USA (TBC)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943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And all renowned ASNO and ISNO Faculty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8925" y="0"/>
            <a:ext cx="8291513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32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700" b="1" dirty="0" smtClean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ASNO 2013</a:t>
            </a:r>
            <a:r>
              <a:rPr lang="en-US" sz="1500" b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en-US" sz="1500" b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</a:br>
            <a:r>
              <a:rPr lang="en-US" sz="2200" b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MUMBAI</a:t>
            </a:r>
            <a:r>
              <a:rPr lang="en-US" sz="1000" b="1" dirty="0">
                <a:solidFill>
                  <a:srgbClr val="FFFF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en-US" sz="1000" b="1" dirty="0">
                <a:solidFill>
                  <a:srgbClr val="FFFF00"/>
                </a:solidFill>
                <a:latin typeface="Tahoma" pitchFamily="32" charset="0"/>
                <a:cs typeface="Tahoma" pitchFamily="32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March 21-24 2013</a:t>
            </a:r>
            <a:r>
              <a:rPr lang="en-US" sz="13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en-US" sz="13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  <a:hlinkClick r:id="rId3"/>
              </a:rPr>
              <a:t>www.asno2013.org</a:t>
            </a:r>
            <a:r>
              <a:rPr lang="en-US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endParaRPr lang="en-US" sz="2000" b="1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32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IN" sz="1300" b="1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95021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Venue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TAJ MAHAL HOTEL (Iconic world famous hotel)</a:t>
            </a:r>
          </a:p>
          <a:p>
            <a:endParaRPr lang="en-US" sz="2400" dirty="0" smtClean="0">
              <a:solidFill>
                <a:srgbClr val="0033CC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Registration</a:t>
            </a:r>
            <a:r>
              <a:rPr lang="en-US" sz="2400" dirty="0" smtClean="0">
                <a:latin typeface="+mn-lt"/>
              </a:rPr>
              <a:t> : 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Ongoing (Attractive Residential Rates)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Abstract Centre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Open (last date: 23</a:t>
            </a:r>
            <a:r>
              <a:rPr lang="en-US" sz="2400" baseline="30000" dirty="0" smtClean="0">
                <a:solidFill>
                  <a:srgbClr val="0033CC"/>
                </a:solidFill>
                <a:latin typeface="+mn-lt"/>
              </a:rPr>
              <a:t>rd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 December 2012)</a:t>
            </a:r>
          </a:p>
          <a:p>
            <a:endParaRPr lang="en-US" sz="2400" dirty="0" smtClean="0">
              <a:solidFill>
                <a:srgbClr val="0033CC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Social Events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Exciting Classical Music Recitals at the National Centre for Performing Arts (NCPA)</a:t>
            </a:r>
          </a:p>
          <a:p>
            <a:endParaRPr lang="en-US" sz="2400" dirty="0" smtClean="0">
              <a:solidFill>
                <a:srgbClr val="0033CC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FF0066"/>
                </a:solidFill>
                <a:latin typeface="+mn-lt"/>
              </a:rPr>
              <a:t>Tour Packages 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: before or after the Conference; anywhere in India       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600" b="1" u="sng" dirty="0" smtClean="0">
                <a:solidFill>
                  <a:srgbClr val="006600"/>
                </a:solidFill>
                <a:latin typeface="+mn-lt"/>
              </a:rPr>
              <a:t>www.incredibleindia.org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228600"/>
            <a:ext cx="4953000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b="3467"/>
          <a:stretch>
            <a:fillRect/>
          </a:stretch>
        </p:blipFill>
        <p:spPr bwMode="auto">
          <a:xfrm>
            <a:off x="0" y="3024188"/>
            <a:ext cx="9144000" cy="383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362200"/>
            <a:ext cx="8809037" cy="215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33CC"/>
                </a:solidFill>
                <a:latin typeface="Tahoma" pitchFamily="32" charset="0"/>
                <a:cs typeface="Tahoma" pitchFamily="32" charset="0"/>
              </a:rPr>
              <a:t>ASNO 2013, MUMBAI,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March 21 - 23, 2013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/>
            </a:r>
            <a:b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</a:b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1039" b="775"/>
          <a:stretch>
            <a:fillRect/>
          </a:stretch>
        </p:blipFill>
        <p:spPr bwMode="auto">
          <a:xfrm>
            <a:off x="0" y="1184275"/>
            <a:ext cx="9144000" cy="504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0" y="6248400"/>
            <a:ext cx="4267200" cy="5254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ahoma" pitchFamily="32" charset="0"/>
              </a:rPr>
              <a:t>           March 21 to 24, 2013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86200" y="5638800"/>
            <a:ext cx="15573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  MUMBAI</a:t>
            </a:r>
          </a:p>
        </p:txBody>
      </p:sp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4" cstate="print"/>
          <a:srcRect l="12849" t="49422" b="2013"/>
          <a:stretch>
            <a:fillRect/>
          </a:stretch>
        </p:blipFill>
        <p:spPr bwMode="auto">
          <a:xfrm>
            <a:off x="3048000" y="304800"/>
            <a:ext cx="3400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2133600" y="228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10</a:t>
            </a:r>
            <a:r>
              <a:rPr lang="en-US" sz="2800" b="1" baseline="3000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th</a:t>
            </a:r>
            <a:r>
              <a:rPr lang="en-US" sz="28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24600" y="3810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2013</a:t>
            </a:r>
            <a:endParaRPr 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73152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solidFill>
                  <a:srgbClr val="00B0F0"/>
                </a:solidFill>
                <a:latin typeface="Elephant" pitchFamily="18" charset="0"/>
                <a:cs typeface="Tahoma" pitchFamily="32" charset="0"/>
              </a:rPr>
              <a:t>WELCOME to </a:t>
            </a:r>
            <a:r>
              <a:rPr lang="en-US" sz="4000" dirty="0" smtClean="0">
                <a:solidFill>
                  <a:srgbClr val="00B0F0"/>
                </a:solidFill>
                <a:latin typeface="Elephant" pitchFamily="18" charset="0"/>
                <a:cs typeface="Tahoma" pitchFamily="32" charset="0"/>
              </a:rPr>
              <a:t>Mumbai</a:t>
            </a:r>
            <a:endParaRPr lang="en-US" sz="4000" dirty="0">
              <a:solidFill>
                <a:srgbClr val="00B0F0"/>
              </a:solidFill>
              <a:latin typeface="Elephant" pitchFamily="18" charset="0"/>
              <a:cs typeface="Tahoma" pitchFamily="32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  <a:latin typeface="Copperplate Gothic Light" pitchFamily="34" charset="0"/>
                <a:cs typeface="Tahoma" pitchFamily="32" charset="0"/>
              </a:rPr>
              <a:t>21 to 24</a:t>
            </a:r>
            <a:r>
              <a:rPr lang="en-US" sz="3200" baseline="30000" dirty="0" smtClean="0">
                <a:solidFill>
                  <a:srgbClr val="FF0000"/>
                </a:solidFill>
                <a:latin typeface="Copperplate Gothic Light" pitchFamily="34" charset="0"/>
                <a:cs typeface="Tahoma" pitchFamily="3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pperplate Gothic Light" pitchFamily="34" charset="0"/>
                <a:cs typeface="Tahoma" pitchFamily="32" charset="0"/>
              </a:rPr>
              <a:t>March </a:t>
            </a:r>
            <a:r>
              <a:rPr lang="en-US" sz="3200" dirty="0">
                <a:solidFill>
                  <a:srgbClr val="FF0000"/>
                </a:solidFill>
                <a:latin typeface="Copperplate Gothic Light" pitchFamily="34" charset="0"/>
                <a:cs typeface="Tahoma" pitchFamily="32" charset="0"/>
              </a:rPr>
              <a:t>2013</a:t>
            </a:r>
            <a:endParaRPr lang="en-US" sz="4000" dirty="0">
              <a:solidFill>
                <a:srgbClr val="FF0000"/>
              </a:solidFill>
              <a:latin typeface="Copperplate Gothic Light" pitchFamily="34" charset="0"/>
              <a:cs typeface="Tahoma" pitchFamily="32" charset="0"/>
            </a:endParaRPr>
          </a:p>
        </p:txBody>
      </p:sp>
      <p:pic>
        <p:nvPicPr>
          <p:cNvPr id="6" name="Picture 5" descr="Nataraja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india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325" y="2133600"/>
            <a:ext cx="348138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_44064391_khajuraho_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15668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2398713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 b="3467"/>
          <a:stretch>
            <a:fillRect/>
          </a:stretch>
        </p:blipFill>
        <p:spPr bwMode="auto">
          <a:xfrm>
            <a:off x="6019800" y="4419600"/>
            <a:ext cx="3124200" cy="219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338</Words>
  <Application>Microsoft Office PowerPoint</Application>
  <PresentationFormat>画面に合わせる (4:3)</PresentationFormat>
  <Paragraphs>84</Paragraphs>
  <Slides>8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Default Design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Company>ACTREC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RADIOTHERAPY IN MEDULLOBLASTOMA</dc:title>
  <dc:creator>Dr Tejpal Gupta</dc:creator>
  <cp:lastModifiedBy>CEO2</cp:lastModifiedBy>
  <cp:revision>471</cp:revision>
  <dcterms:created xsi:type="dcterms:W3CDTF">2006-09-23T09:32:01Z</dcterms:created>
  <dcterms:modified xsi:type="dcterms:W3CDTF">2012-12-01T07:08:03Z</dcterms:modified>
</cp:coreProperties>
</file>